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K Grotesk Bold" panose="020B0604020202020204" charset="0"/>
      <p:regular r:id="rId18"/>
    </p:embeddedFont>
    <p:embeddedFont>
      <p:font typeface="HK Grotesk Medium" panose="020B0604020202020204" charset="0"/>
      <p:regular r:id="rId19"/>
    </p:embeddedFont>
    <p:embeddedFont>
      <p:font typeface="HK Grotesk Pro" panose="020B0604020202020204" charset="0"/>
      <p:regular r:id="rId20"/>
    </p:embeddedFont>
    <p:embeddedFont>
      <p:font typeface="HK Grotesk Pro Bold" panose="020B0604020202020204" charset="0"/>
      <p:regular r:id="rId21"/>
    </p:embeddedFont>
    <p:embeddedFont>
      <p:font typeface="HK Grotesk Pro Medium" panose="020B0604020202020204" charset="0"/>
      <p:regular r:id="rId22"/>
    </p:embeddedFont>
    <p:embeddedFont>
      <p:font typeface="Montserrat" panose="020B0604020202020204" charset="0"/>
      <p:regular r:id="rId23"/>
    </p:embeddedFont>
    <p:embeddedFont>
      <p:font typeface="Open Sans Extr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1.sv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37920" y="7014241"/>
            <a:ext cx="4612184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 Bold"/>
              </a:rPr>
              <a:t>Barbooking.it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2539" y="9392494"/>
            <a:ext cx="7742944" cy="40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35">
                <a:solidFill>
                  <a:srgbClr val="FFFFFF"/>
                </a:solidFill>
                <a:latin typeface="Montserrat"/>
              </a:rPr>
              <a:t>THE JEAN MONNET SMART BAR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2025" y="445498"/>
            <a:ext cx="8743950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56513" y="3905150"/>
            <a:ext cx="2284344" cy="14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27532" y="3905150"/>
            <a:ext cx="1427715" cy="14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97000" y="3757226"/>
            <a:ext cx="1579409" cy="1723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6089" y="5577873"/>
            <a:ext cx="4745190" cy="18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MINORE AFFOLLAMENTO DURANTE GLI ORARI DI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0100" y="5577873"/>
            <a:ext cx="4745190" cy="95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RIDUZIONE DEI TEMPI DI ATTESA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4110" y="5577873"/>
            <a:ext cx="4745190" cy="95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PREVISIONI DI VENDITA ACCURATE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8436" y="1554478"/>
            <a:ext cx="1221112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HK Grotesk Bold"/>
              </a:rPr>
              <a:t>Il nostro obiettivo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40776"/>
          <a:stretch>
            <a:fillRect/>
          </a:stretch>
        </p:blipFill>
        <p:spPr>
          <a:xfrm>
            <a:off x="0" y="0"/>
            <a:ext cx="9144129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CD90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991823" y="2774868"/>
            <a:ext cx="1472110" cy="11040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083774" y="831733"/>
            <a:ext cx="1380160" cy="1380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137213" y="4507601"/>
            <a:ext cx="1181330" cy="1434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45416" y="8453570"/>
            <a:ext cx="1258264" cy="13785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44721" y="6311780"/>
            <a:ext cx="1258264" cy="13216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8347" y="3212465"/>
            <a:ext cx="6727305" cy="402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CD904"/>
                </a:solidFill>
                <a:latin typeface="HK Grotesk Bold"/>
              </a:rPr>
              <a:t>Perchè adottare questo sistema?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00428" y="1229372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Gestione cassa in negozio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0428" y="298386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Pagamenti digitali e veloci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0428" y="4851060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Controllo magazzino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00428" y="668015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Sito Web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0428" y="8740095"/>
            <a:ext cx="5655035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Gestione fornitori materie prime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81075"/>
            <a:ext cx="15293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CD904"/>
                </a:solidFill>
                <a:latin typeface="HK Grotesk Bold"/>
              </a:rPr>
              <a:t>04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5209" y="6400455"/>
            <a:ext cx="18413209" cy="4292355"/>
            <a:chOff x="0" y="0"/>
            <a:chExt cx="4849569" cy="1130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49569" cy="1130497"/>
            </a:xfrm>
            <a:custGeom>
              <a:avLst/>
              <a:gdLst/>
              <a:ahLst/>
              <a:cxnLst/>
              <a:rect l="l" t="t" r="r" b="b"/>
              <a:pathLst>
                <a:path w="4849569" h="1130497">
                  <a:moveTo>
                    <a:pt x="0" y="0"/>
                  </a:moveTo>
                  <a:lnTo>
                    <a:pt x="4849569" y="0"/>
                  </a:lnTo>
                  <a:lnTo>
                    <a:pt x="4849569" y="1130497"/>
                  </a:lnTo>
                  <a:lnTo>
                    <a:pt x="0" y="1130497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2971" y="6437473"/>
            <a:ext cx="311096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2263766" y="4253706"/>
            <a:ext cx="4293498" cy="4293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58060" y="4348000"/>
            <a:ext cx="4104909" cy="41049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9088" y="4253706"/>
            <a:ext cx="4293498" cy="4293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93382" y="4348000"/>
            <a:ext cx="4104909" cy="410490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30736" y="4253706"/>
            <a:ext cx="4293498" cy="42934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25030" y="4348000"/>
            <a:ext cx="4104909" cy="41049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58753" y="9092924"/>
            <a:ext cx="824403" cy="1360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8844" y="5066510"/>
            <a:ext cx="2003341" cy="266788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568560" y="1123950"/>
            <a:ext cx="13025671" cy="125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5"/>
              </a:lnSpc>
            </a:pPr>
            <a:r>
              <a:rPr lang="en-US" sz="8903">
                <a:solidFill>
                  <a:srgbClr val="FCD904"/>
                </a:solidFill>
                <a:latin typeface="HK Grotesk Bold"/>
              </a:rPr>
              <a:t>Sito Web </a:t>
            </a:r>
            <a:r>
              <a:rPr lang="en-US" sz="8903">
                <a:solidFill>
                  <a:srgbClr val="F5E79D"/>
                </a:solidFill>
                <a:latin typeface="HK Grotesk Bold"/>
              </a:rPr>
              <a:t>vs</a:t>
            </a:r>
            <a:r>
              <a:rPr lang="en-US" sz="8903">
                <a:solidFill>
                  <a:srgbClr val="FCD904"/>
                </a:solidFill>
                <a:latin typeface="HK Grotesk Bold"/>
              </a:rPr>
              <a:t> Applicazione 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1021618" y="2377916"/>
            <a:ext cx="4033677" cy="46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202676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00000"/>
                </a:solidFill>
                <a:latin typeface="HK Grotesk Pro Medium"/>
              </a:rPr>
              <a:t>Nessun utilizzo dello spazio del dispositivo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60247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Accessibile</a:t>
            </a:r>
            <a:r>
              <a:rPr lang="en-US" sz="3058" dirty="0">
                <a:solidFill>
                  <a:srgbClr val="000000"/>
                </a:solidFill>
                <a:latin typeface="HK Grotesk Pro Medium"/>
              </a:rPr>
              <a:t> da </a:t>
            </a: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tutti</a:t>
            </a:r>
            <a:r>
              <a:rPr lang="en-US" sz="3058" dirty="0">
                <a:solidFill>
                  <a:srgbClr val="000000"/>
                </a:solidFill>
                <a:latin typeface="HK Grotesk Pro Medium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i</a:t>
            </a:r>
            <a:r>
              <a:rPr lang="en-US" sz="3058" dirty="0">
                <a:solidFill>
                  <a:srgbClr val="000000"/>
                </a:solidFill>
                <a:latin typeface="HK Grotesk Pro Medium"/>
              </a:rPr>
              <a:t> </a:t>
            </a: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dispositivi</a:t>
            </a:r>
            <a:endParaRPr lang="en-US" sz="3058" dirty="0">
              <a:solidFill>
                <a:srgbClr val="000000"/>
              </a:solidFill>
              <a:latin typeface="HK Grotesk Pro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3732" y="8725594"/>
            <a:ext cx="4767505" cy="106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Manutenzione</a:t>
            </a:r>
            <a:r>
              <a:rPr lang="en-US" sz="3058" dirty="0">
                <a:solidFill>
                  <a:srgbClr val="000000"/>
                </a:solidFill>
                <a:latin typeface="HK Grotesk Pro Medium"/>
              </a:rPr>
              <a:t> facile e </a:t>
            </a:r>
            <a:r>
              <a:rPr lang="en-US" sz="3058" dirty="0" err="1">
                <a:solidFill>
                  <a:srgbClr val="000000"/>
                </a:solidFill>
                <a:latin typeface="HK Grotesk Pro Medium"/>
              </a:rPr>
              <a:t>veloce</a:t>
            </a:r>
            <a:r>
              <a:rPr lang="en-US" sz="3058" dirty="0">
                <a:solidFill>
                  <a:srgbClr val="000000"/>
                </a:solidFill>
                <a:latin typeface="HK Grotesk Pro Medium"/>
              </a:rPr>
              <a:t>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80615" y="5738399"/>
            <a:ext cx="3168819" cy="14457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4474" y="5338784"/>
            <a:ext cx="2526022" cy="224500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174765" y="3047971"/>
            <a:ext cx="19376492" cy="4191057"/>
            <a:chOff x="0" y="0"/>
            <a:chExt cx="7588051" cy="1641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8051" cy="1641265"/>
            </a:xfrm>
            <a:custGeom>
              <a:avLst/>
              <a:gdLst/>
              <a:ahLst/>
              <a:cxnLst/>
              <a:rect l="l" t="t" r="r" b="b"/>
              <a:pathLst>
                <a:path w="7588051" h="1641265">
                  <a:moveTo>
                    <a:pt x="0" y="0"/>
                  </a:moveTo>
                  <a:lnTo>
                    <a:pt x="7588051" y="0"/>
                  </a:lnTo>
                  <a:lnTo>
                    <a:pt x="7588051" y="1641265"/>
                  </a:lnTo>
                  <a:lnTo>
                    <a:pt x="0" y="1641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AutoShape 4"/>
          <p:cNvSpPr/>
          <p:nvPr/>
        </p:nvSpPr>
        <p:spPr>
          <a:xfrm rot="-2700000">
            <a:off x="14578339" y="5072600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8625" y="1028700"/>
            <a:ext cx="8177581" cy="8177581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7" name="AutoShape 7"/>
          <p:cNvSpPr/>
          <p:nvPr/>
        </p:nvSpPr>
        <p:spPr>
          <a:xfrm rot="-2700000">
            <a:off x="3091959" y="9279469"/>
            <a:ext cx="3893054" cy="0"/>
          </a:xfrm>
          <a:prstGeom prst="line">
            <a:avLst/>
          </a:prstGeom>
          <a:ln w="400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8295" y="1556195"/>
            <a:ext cx="7694676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8656" y="2647317"/>
            <a:ext cx="1268633" cy="9800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21876" y="4291407"/>
            <a:ext cx="1357169" cy="13795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98951" y="6337745"/>
            <a:ext cx="1478338" cy="14895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4228" y="558111"/>
            <a:ext cx="5072835" cy="834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9"/>
              </a:lnSpc>
            </a:pPr>
            <a:r>
              <a:rPr lang="en-US" sz="7928">
                <a:solidFill>
                  <a:srgbClr val="000000"/>
                </a:solidFill>
                <a:latin typeface="Open Sans Extra Bold"/>
              </a:rPr>
              <a:t>Perchè il cliente dovrebbe scegliere il nostro servizio?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77289" y="2442636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Pagamento veloce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1215" y="4286511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Disponibilità garantita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2081" y="6387810"/>
            <a:ext cx="3371445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K Grotesk Pro Bold"/>
              </a:rPr>
              <a:t>Coda più veloce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6054" b="60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 flipH="1">
            <a:off x="8319701" y="5064653"/>
            <a:ext cx="2441488" cy="2206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17358" y="3219391"/>
            <a:ext cx="7862690" cy="58970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2837" y="4800054"/>
            <a:ext cx="5099520" cy="152986"/>
            <a:chOff x="0" y="0"/>
            <a:chExt cx="6799360" cy="203981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6799360" cy="203981"/>
              <a:chOff x="0" y="0"/>
              <a:chExt cx="1270000" cy="381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1271882" h="38161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941" y="-31"/>
                <a:ext cx="11448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1144882" h="38161">
                    <a:moveTo>
                      <a:pt x="19991" y="31"/>
                    </a:moveTo>
                    <a:lnTo>
                      <a:pt x="1124891" y="31"/>
                    </a:lnTo>
                    <a:cubicBezTo>
                      <a:pt x="1131717" y="0"/>
                      <a:pt x="1138038" y="3625"/>
                      <a:pt x="1141460" y="9531"/>
                    </a:cubicBezTo>
                    <a:cubicBezTo>
                      <a:pt x="1144882" y="15438"/>
                      <a:pt x="1144882" y="22724"/>
                      <a:pt x="1141460" y="28631"/>
                    </a:cubicBezTo>
                    <a:cubicBezTo>
                      <a:pt x="1138038" y="34537"/>
                      <a:pt x="1131717" y="38162"/>
                      <a:pt x="1124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488710" y="7887489"/>
            <a:ext cx="5099520" cy="152986"/>
            <a:chOff x="0" y="0"/>
            <a:chExt cx="6799360" cy="20398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6799360" cy="203981"/>
              <a:chOff x="0" y="0"/>
              <a:chExt cx="1270000" cy="38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1271882" h="38161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941" y="-31"/>
                <a:ext cx="399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39982" h="38161">
                    <a:moveTo>
                      <a:pt x="19991" y="31"/>
                    </a:moveTo>
                    <a:lnTo>
                      <a:pt x="19991" y="31"/>
                    </a:lnTo>
                    <a:cubicBezTo>
                      <a:pt x="26817" y="0"/>
                      <a:pt x="33138" y="3625"/>
                      <a:pt x="36560" y="9531"/>
                    </a:cubicBezTo>
                    <a:cubicBezTo>
                      <a:pt x="39982" y="15438"/>
                      <a:pt x="39982" y="22724"/>
                      <a:pt x="36560" y="28631"/>
                    </a:cubicBezTo>
                    <a:cubicBezTo>
                      <a:pt x="33138" y="34537"/>
                      <a:pt x="26817" y="38162"/>
                      <a:pt x="199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512837" y="6303745"/>
            <a:ext cx="5099520" cy="152986"/>
            <a:chOff x="0" y="0"/>
            <a:chExt cx="6799360" cy="203981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6799360" cy="203981"/>
              <a:chOff x="0" y="0"/>
              <a:chExt cx="1270000" cy="38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941" y="-31"/>
                <a:ext cx="12718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1271882" h="38161">
                    <a:moveTo>
                      <a:pt x="19991" y="31"/>
                    </a:moveTo>
                    <a:lnTo>
                      <a:pt x="1251891" y="31"/>
                    </a:lnTo>
                    <a:cubicBezTo>
                      <a:pt x="1258717" y="0"/>
                      <a:pt x="1265038" y="3625"/>
                      <a:pt x="1268460" y="9531"/>
                    </a:cubicBezTo>
                    <a:cubicBezTo>
                      <a:pt x="1271882" y="15438"/>
                      <a:pt x="1271882" y="22724"/>
                      <a:pt x="1268460" y="28631"/>
                    </a:cubicBezTo>
                    <a:cubicBezTo>
                      <a:pt x="1265038" y="34537"/>
                      <a:pt x="1258717" y="38162"/>
                      <a:pt x="12518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941" y="-31"/>
                <a:ext cx="103482" cy="38161"/>
              </a:xfrm>
              <a:custGeom>
                <a:avLst/>
                <a:gdLst/>
                <a:ahLst/>
                <a:cxnLst/>
                <a:rect l="l" t="t" r="r" b="b"/>
                <a:pathLst>
                  <a:path w="103482" h="38161">
                    <a:moveTo>
                      <a:pt x="19991" y="31"/>
                    </a:moveTo>
                    <a:lnTo>
                      <a:pt x="83491" y="31"/>
                    </a:lnTo>
                    <a:cubicBezTo>
                      <a:pt x="90317" y="0"/>
                      <a:pt x="96638" y="3625"/>
                      <a:pt x="100060" y="9531"/>
                    </a:cubicBezTo>
                    <a:cubicBezTo>
                      <a:pt x="103482" y="15438"/>
                      <a:pt x="103482" y="22724"/>
                      <a:pt x="100060" y="28631"/>
                    </a:cubicBezTo>
                    <a:cubicBezTo>
                      <a:pt x="96638" y="34537"/>
                      <a:pt x="90317" y="38162"/>
                      <a:pt x="83491" y="38131"/>
                    </a:cubicBezTo>
                    <a:lnTo>
                      <a:pt x="19991" y="38131"/>
                    </a:lnTo>
                    <a:cubicBezTo>
                      <a:pt x="13165" y="38162"/>
                      <a:pt x="6844" y="34537"/>
                      <a:pt x="3422" y="28631"/>
                    </a:cubicBezTo>
                    <a:cubicBezTo>
                      <a:pt x="0" y="22724"/>
                      <a:pt x="0" y="15438"/>
                      <a:pt x="3422" y="9531"/>
                    </a:cubicBezTo>
                    <a:cubicBezTo>
                      <a:pt x="6844" y="3625"/>
                      <a:pt x="13165" y="0"/>
                      <a:pt x="19991" y="31"/>
                    </a:cubicBez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14920" cy="4114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2837" y="4048125"/>
            <a:ext cx="4369524" cy="55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>
                <a:solidFill>
                  <a:srgbClr val="FFFFFF"/>
                </a:solidFill>
                <a:latin typeface="HK Grotesk Pro"/>
              </a:rPr>
              <a:t>CORPO STUDENTI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2837" y="5534064"/>
            <a:ext cx="4369524" cy="55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 dirty="0">
                <a:solidFill>
                  <a:srgbClr val="FFFFFF"/>
                </a:solidFill>
                <a:latin typeface="HK Grotesk Pro"/>
              </a:rPr>
              <a:t>PERSONALE 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2837" y="6675934"/>
            <a:ext cx="4369524" cy="112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1"/>
              </a:lnSpc>
            </a:pPr>
            <a:r>
              <a:rPr lang="en-US" sz="3229" dirty="0">
                <a:solidFill>
                  <a:srgbClr val="FFFFFF"/>
                </a:solidFill>
                <a:latin typeface="HK Grotesk Pro"/>
              </a:rPr>
              <a:t>COLLABORATORI SCOLASTICI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8710" y="1107287"/>
            <a:ext cx="1116439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CC00"/>
                </a:solidFill>
                <a:latin typeface="HK Grotesk Bold Bold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44203" y="4610268"/>
            <a:ext cx="14394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44203" y="6113959"/>
            <a:ext cx="14394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~160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4203" y="7697703"/>
            <a:ext cx="14394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~40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22289" y="4124621"/>
            <a:ext cx="11219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90%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22289" y="5579190"/>
            <a:ext cx="11219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8%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22289" y="7337685"/>
            <a:ext cx="1121914" cy="4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1"/>
              </a:lnSpc>
            </a:pPr>
            <a:r>
              <a:rPr lang="en-US" sz="2658">
                <a:solidFill>
                  <a:srgbClr val="FFFFFF"/>
                </a:solidFill>
                <a:latin typeface="HK Grotesk Pro"/>
              </a:rPr>
              <a:t>2%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96454" y="5975898"/>
            <a:ext cx="6831237" cy="94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HK Grotesk Bold Bold"/>
              </a:rPr>
              <a:t>POTENZIALI CLIENTI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6454" y="2997667"/>
            <a:ext cx="7591546" cy="350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95"/>
              </a:lnSpc>
            </a:pPr>
            <a:r>
              <a:rPr lang="en-US" sz="20496">
                <a:solidFill>
                  <a:srgbClr val="FCD904"/>
                </a:solidFill>
                <a:latin typeface="Abril Fatface Bold"/>
              </a:rPr>
              <a:t>2000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553420" y="3313182"/>
            <a:ext cx="2834640" cy="491490"/>
            <a:chOff x="0" y="0"/>
            <a:chExt cx="3779520" cy="655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53420" y="3804672"/>
            <a:ext cx="2834640" cy="1005840"/>
            <a:chOff x="0" y="0"/>
            <a:chExt cx="3779520" cy="1341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74" y="3327128"/>
            <a:ext cx="2834640" cy="491490"/>
            <a:chOff x="0" y="0"/>
            <a:chExt cx="3779520" cy="655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36674" y="3818617"/>
            <a:ext cx="2834640" cy="1005840"/>
            <a:chOff x="0" y="0"/>
            <a:chExt cx="3779520" cy="1341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25644" y="3327128"/>
            <a:ext cx="2834640" cy="491490"/>
            <a:chOff x="0" y="0"/>
            <a:chExt cx="3779520" cy="65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520" cy="655320"/>
            </a:xfrm>
            <a:custGeom>
              <a:avLst/>
              <a:gdLst/>
              <a:ahLst/>
              <a:cxnLst/>
              <a:rect l="l" t="t" r="r" b="b"/>
              <a:pathLst>
                <a:path w="3779520" h="655320">
                  <a:moveTo>
                    <a:pt x="0" y="0"/>
                  </a:moveTo>
                  <a:lnTo>
                    <a:pt x="3779520" y="0"/>
                  </a:lnTo>
                  <a:lnTo>
                    <a:pt x="3779520" y="6553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25644" y="3818617"/>
            <a:ext cx="2834640" cy="1005840"/>
            <a:chOff x="0" y="0"/>
            <a:chExt cx="3779520" cy="1341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9520" cy="1341120"/>
            </a:xfrm>
            <a:custGeom>
              <a:avLst/>
              <a:gdLst/>
              <a:ahLst/>
              <a:cxnLst/>
              <a:rect l="l" t="t" r="r" b="b"/>
              <a:pathLst>
                <a:path w="3779520" h="1341120">
                  <a:moveTo>
                    <a:pt x="0" y="0"/>
                  </a:moveTo>
                  <a:lnTo>
                    <a:pt x="3779520" y="0"/>
                  </a:lnTo>
                  <a:lnTo>
                    <a:pt x="3779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633131" y="7884220"/>
            <a:ext cx="5021739" cy="1053552"/>
            <a:chOff x="0" y="0"/>
            <a:chExt cx="6695652" cy="14047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95694" cy="1404747"/>
            </a:xfrm>
            <a:custGeom>
              <a:avLst/>
              <a:gdLst/>
              <a:ahLst/>
              <a:cxnLst/>
              <a:rect l="l" t="t" r="r" b="b"/>
              <a:pathLst>
                <a:path w="6695694" h="1404747">
                  <a:moveTo>
                    <a:pt x="0" y="0"/>
                  </a:moveTo>
                  <a:lnTo>
                    <a:pt x="6695694" y="0"/>
                  </a:lnTo>
                  <a:lnTo>
                    <a:pt x="6695694" y="1404747"/>
                  </a:lnTo>
                  <a:lnTo>
                    <a:pt x="0" y="1404747"/>
                  </a:lnTo>
                  <a:close/>
                </a:path>
              </a:pathLst>
            </a:custGeom>
            <a:solidFill>
              <a:srgbClr val="D83B01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293594"/>
            <a:ext cx="2231748" cy="223174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907335">
            <a:off x="5537562" y="5709363"/>
            <a:ext cx="2191136" cy="66281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62940" y="515347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Bold Bold"/>
              </a:rPr>
              <a:t>PROSPETTIVE DI SETTORE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0321" y="3308598"/>
            <a:ext cx="1017449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1800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7012" y="3966999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Alunni nella scuola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992" y="3322544"/>
            <a:ext cx="786617" cy="48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160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026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Personale scolastico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33380" y="3322544"/>
            <a:ext cx="55578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CD904"/>
                </a:solidFill>
                <a:latin typeface="Arimo"/>
              </a:rPr>
              <a:t>40</a:t>
            </a:r>
          </a:p>
          <a:p>
            <a:pPr algn="ctr">
              <a:lnSpc>
                <a:spcPts val="3240"/>
              </a:lnSpc>
            </a:pPr>
            <a:endParaRPr lang="en-US" sz="2700">
              <a:solidFill>
                <a:srgbClr val="FCD904"/>
              </a:solidFill>
              <a:latin typeface="Arim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37" y="3980945"/>
            <a:ext cx="186406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1">
                <a:solidFill>
                  <a:srgbClr val="2F2F2F"/>
                </a:solidFill>
                <a:latin typeface="HK Grotesk Pro"/>
              </a:rPr>
              <a:t>Collaboratori scolastici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71074" y="8001421"/>
            <a:ext cx="4326047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800" dirty="0">
                <a:latin typeface="HK Grotesk Bold Bold"/>
              </a:rPr>
              <a:t>SUCCESSO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3851" y="2528703"/>
            <a:ext cx="15378896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CD904"/>
                </a:solidFill>
                <a:latin typeface="HK Grotesk Pro Bold"/>
              </a:rPr>
              <a:t>2000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FFFFF"/>
                </a:solidFill>
                <a:latin typeface="HK Grotesk Pro Bold"/>
              </a:rPr>
              <a:t>POTENZIALI</a:t>
            </a:r>
            <a:r>
              <a:rPr lang="en-US" sz="4800">
                <a:solidFill>
                  <a:srgbClr val="D83B01"/>
                </a:solidFill>
                <a:latin typeface="HK Grotesk Pro Bold"/>
              </a:rPr>
              <a:t> </a:t>
            </a:r>
            <a:r>
              <a:rPr lang="en-US" sz="4800">
                <a:solidFill>
                  <a:srgbClr val="FCD904"/>
                </a:solidFill>
                <a:latin typeface="HK Grotesk Pro Bold"/>
              </a:rPr>
              <a:t>CLIENTI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517406">
            <a:off x="8058426" y="5775848"/>
            <a:ext cx="2191136" cy="66281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078631">
            <a:off x="10283669" y="5709363"/>
            <a:ext cx="2191136" cy="662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7760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96365" y="1118235"/>
            <a:ext cx="156210" cy="905122"/>
            <a:chOff x="0" y="0"/>
            <a:chExt cx="208280" cy="120683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8430" y="5003319"/>
            <a:ext cx="18288000" cy="5443566"/>
            <a:chOff x="0" y="0"/>
            <a:chExt cx="24384000" cy="7258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7258141"/>
            </a:xfrm>
            <a:custGeom>
              <a:avLst/>
              <a:gdLst/>
              <a:ahLst/>
              <a:cxnLst/>
              <a:rect l="l" t="t" r="r" b="b"/>
              <a:pathLst>
                <a:path w="24384000" h="7258141">
                  <a:moveTo>
                    <a:pt x="0" y="0"/>
                  </a:moveTo>
                  <a:lnTo>
                    <a:pt x="24384000" y="0"/>
                  </a:lnTo>
                  <a:lnTo>
                    <a:pt x="24384000" y="7258141"/>
                  </a:lnTo>
                  <a:lnTo>
                    <a:pt x="0" y="725814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593686" y="3494256"/>
            <a:ext cx="2654184" cy="2654184"/>
            <a:chOff x="0" y="0"/>
            <a:chExt cx="3538912" cy="3538912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6989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9896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695046" y="0"/>
                      <a:pt x="1260977" y="558715"/>
                      <a:pt x="1269896" y="125370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102580" y="0"/>
                <a:ext cx="2672784" cy="2640928"/>
              </a:xfrm>
              <a:custGeom>
                <a:avLst/>
                <a:gdLst/>
                <a:ahLst/>
                <a:cxnLst/>
                <a:rect l="l" t="t" r="r" b="b"/>
                <a:pathLst>
                  <a:path w="2672784" h="2640928">
                    <a:moveTo>
                      <a:pt x="2640074" y="1190256"/>
                    </a:moveTo>
                    <a:cubicBezTo>
                      <a:pt x="2672783" y="1710154"/>
                      <a:pt x="2384691" y="2197306"/>
                      <a:pt x="1913349" y="2419117"/>
                    </a:cubicBezTo>
                    <a:cubicBezTo>
                      <a:pt x="1442006" y="2640928"/>
                      <a:pt x="883008" y="2552413"/>
                      <a:pt x="503251" y="2195834"/>
                    </a:cubicBezTo>
                    <a:cubicBezTo>
                      <a:pt x="123495" y="1839254"/>
                      <a:pt x="0" y="1286929"/>
                      <a:pt x="191729" y="802570"/>
                    </a:cubicBezTo>
                    <a:cubicBezTo>
                      <a:pt x="383458" y="318211"/>
                      <a:pt x="851527" y="52"/>
                      <a:pt x="1372453" y="0"/>
                    </a:cubicBezTo>
                    <a:lnTo>
                      <a:pt x="1372580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3125584" y="4026535"/>
            <a:ext cx="1590404" cy="1590402"/>
            <a:chOff x="0" y="0"/>
            <a:chExt cx="2120538" cy="2120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rimo"/>
                </a:rPr>
                <a:t>76%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08478" y="3494644"/>
            <a:ext cx="2654184" cy="2654184"/>
            <a:chOff x="0" y="0"/>
            <a:chExt cx="3538912" cy="3538912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95280" y="0"/>
                <a:ext cx="2516655" cy="2661244"/>
              </a:xfrm>
              <a:custGeom>
                <a:avLst/>
                <a:gdLst/>
                <a:ahLst/>
                <a:cxnLst/>
                <a:rect l="l" t="t" r="r" b="b"/>
                <a:pathLst>
                  <a:path w="2516655" h="2661244">
                    <a:moveTo>
                      <a:pt x="1174720" y="0"/>
                    </a:moveTo>
                    <a:cubicBezTo>
                      <a:pt x="1812509" y="0"/>
                      <a:pt x="2351371" y="473027"/>
                      <a:pt x="2434013" y="1105439"/>
                    </a:cubicBezTo>
                    <a:cubicBezTo>
                      <a:pt x="2516655" y="1737851"/>
                      <a:pt x="2117440" y="2333463"/>
                      <a:pt x="1501067" y="2497354"/>
                    </a:cubicBezTo>
                    <a:cubicBezTo>
                      <a:pt x="884695" y="2661244"/>
                      <a:pt x="242376" y="2342571"/>
                      <a:pt x="0" y="1752631"/>
                    </a:cubicBezTo>
                    <a:lnTo>
                      <a:pt x="1174720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64239" y="0"/>
                <a:ext cx="1334239" cy="1810740"/>
              </a:xfrm>
              <a:custGeom>
                <a:avLst/>
                <a:gdLst/>
                <a:ahLst/>
                <a:cxnLst/>
                <a:rect l="l" t="t" r="r" b="b"/>
                <a:pathLst>
                  <a:path w="1334239" h="1810740">
                    <a:moveTo>
                      <a:pt x="185109" y="1810740"/>
                    </a:moveTo>
                    <a:cubicBezTo>
                      <a:pt x="0" y="1417365"/>
                      <a:pt x="28975" y="956638"/>
                      <a:pt x="261909" y="589554"/>
                    </a:cubicBezTo>
                    <a:cubicBezTo>
                      <a:pt x="494842" y="222469"/>
                      <a:pt x="899360" y="43"/>
                      <a:pt x="1334112" y="0"/>
                    </a:cubicBezTo>
                    <a:lnTo>
                      <a:pt x="1334239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8348798" y="4026535"/>
            <a:ext cx="1590404" cy="1590402"/>
            <a:chOff x="0" y="0"/>
            <a:chExt cx="2120538" cy="21205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mo"/>
                </a:rPr>
                <a:t>32%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82981" y="3494256"/>
            <a:ext cx="2654184" cy="2654184"/>
            <a:chOff x="0" y="0"/>
            <a:chExt cx="3538912" cy="3538912"/>
          </a:xfrm>
        </p:grpSpPr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3538912" cy="3538912"/>
              <a:chOff x="0" y="0"/>
              <a:chExt cx="2540000" cy="254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137203" y="0"/>
                <a:ext cx="2765373" cy="2674380"/>
              </a:xfrm>
              <a:custGeom>
                <a:avLst/>
                <a:gdLst/>
                <a:ahLst/>
                <a:cxnLst/>
                <a:rect l="l" t="t" r="r" b="b"/>
                <a:pathLst>
                  <a:path w="2765373" h="2674380">
                    <a:moveTo>
                      <a:pt x="1407203" y="0"/>
                    </a:moveTo>
                    <a:cubicBezTo>
                      <a:pt x="2022825" y="0"/>
                      <a:pt x="2549797" y="441526"/>
                      <a:pt x="2657585" y="1047638"/>
                    </a:cubicBezTo>
                    <a:cubicBezTo>
                      <a:pt x="2765373" y="1653750"/>
                      <a:pt x="2422935" y="2249887"/>
                      <a:pt x="1845058" y="2462134"/>
                    </a:cubicBezTo>
                    <a:cubicBezTo>
                      <a:pt x="1267181" y="2674380"/>
                      <a:pt x="620295" y="2441608"/>
                      <a:pt x="310148" y="1909820"/>
                    </a:cubicBezTo>
                    <a:cubicBezTo>
                      <a:pt x="0" y="1378032"/>
                      <a:pt x="115914" y="700383"/>
                      <a:pt x="585185" y="301916"/>
                    </a:cubicBezTo>
                    <a:lnTo>
                      <a:pt x="1407203" y="1270000"/>
                    </a:lnTo>
                    <a:close/>
                  </a:path>
                </a:pathLst>
              </a:custGeom>
              <a:solidFill>
                <a:srgbClr val="D2D2D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400625" y="0"/>
                <a:ext cx="86937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869375" h="1270000">
                    <a:moveTo>
                      <a:pt x="0" y="344210"/>
                    </a:moveTo>
                    <a:cubicBezTo>
                      <a:pt x="235440" y="123117"/>
                      <a:pt x="546271" y="32"/>
                      <a:pt x="869248" y="0"/>
                    </a:cubicBezTo>
                    <a:lnTo>
                      <a:pt x="869375" y="1270000"/>
                    </a:lnTo>
                    <a:close/>
                  </a:path>
                </a:pathLst>
              </a:custGeom>
              <a:solidFill>
                <a:srgbClr val="FCD904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14871" y="4026147"/>
            <a:ext cx="1590404" cy="1590402"/>
            <a:chOff x="0" y="0"/>
            <a:chExt cx="2120538" cy="21205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0646" cy="2120646"/>
            </a:xfrm>
            <a:custGeom>
              <a:avLst/>
              <a:gdLst/>
              <a:ahLst/>
              <a:cxnLst/>
              <a:rect l="l" t="t" r="r" b="b"/>
              <a:pathLst>
                <a:path w="2120646" h="2120646">
                  <a:moveTo>
                    <a:pt x="0" y="1060323"/>
                  </a:moveTo>
                  <a:cubicBezTo>
                    <a:pt x="0" y="474726"/>
                    <a:pt x="474726" y="0"/>
                    <a:pt x="1060323" y="0"/>
                  </a:cubicBezTo>
                  <a:cubicBezTo>
                    <a:pt x="1645920" y="0"/>
                    <a:pt x="2120646" y="474726"/>
                    <a:pt x="2120646" y="1060323"/>
                  </a:cubicBezTo>
                  <a:cubicBezTo>
                    <a:pt x="2120646" y="1645920"/>
                    <a:pt x="1645920" y="2120646"/>
                    <a:pt x="1060323" y="2120646"/>
                  </a:cubicBezTo>
                  <a:cubicBezTo>
                    <a:pt x="474726" y="2120646"/>
                    <a:pt x="0" y="1645793"/>
                    <a:pt x="0" y="1060323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120538" cy="2139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imo"/>
                </a:rPr>
                <a:t>12%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776709" y="213112"/>
            <a:ext cx="156210" cy="905122"/>
            <a:chOff x="0" y="0"/>
            <a:chExt cx="208280" cy="1206830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CD90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208280" cy="1206881"/>
            </a:xfrm>
            <a:custGeom>
              <a:avLst/>
              <a:gdLst/>
              <a:ahLst/>
              <a:cxnLst/>
              <a:rect l="l" t="t" r="r" b="b"/>
              <a:pathLst>
                <a:path w="208280" h="1206881">
                  <a:moveTo>
                    <a:pt x="12700" y="0"/>
                  </a:moveTo>
                  <a:lnTo>
                    <a:pt x="195580" y="0"/>
                  </a:lnTo>
                  <a:cubicBezTo>
                    <a:pt x="202565" y="0"/>
                    <a:pt x="208280" y="5715"/>
                    <a:pt x="208280" y="12700"/>
                  </a:cubicBezTo>
                  <a:lnTo>
                    <a:pt x="208280" y="1194181"/>
                  </a:lnTo>
                  <a:cubicBezTo>
                    <a:pt x="208280" y="1201166"/>
                    <a:pt x="202565" y="1206881"/>
                    <a:pt x="195580" y="1206881"/>
                  </a:cubicBezTo>
                  <a:lnTo>
                    <a:pt x="12700" y="1206881"/>
                  </a:lnTo>
                  <a:cubicBezTo>
                    <a:pt x="5715" y="1206881"/>
                    <a:pt x="0" y="1201166"/>
                    <a:pt x="0" y="11941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94181"/>
                  </a:lnTo>
                  <a:lnTo>
                    <a:pt x="12700" y="1194181"/>
                  </a:lnTo>
                  <a:lnTo>
                    <a:pt x="12700" y="1181481"/>
                  </a:lnTo>
                  <a:lnTo>
                    <a:pt x="195580" y="1181481"/>
                  </a:lnTo>
                  <a:lnTo>
                    <a:pt x="195580" y="1194181"/>
                  </a:lnTo>
                  <a:lnTo>
                    <a:pt x="182880" y="1194181"/>
                  </a:lnTo>
                  <a:lnTo>
                    <a:pt x="182880" y="12700"/>
                  </a:lnTo>
                  <a:lnTo>
                    <a:pt x="195580" y="12700"/>
                  </a:lnTo>
                  <a:lnTo>
                    <a:pt x="1955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CD904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20691" y="6764330"/>
            <a:ext cx="2000173" cy="158763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rcRect l="31155" t="17761" r="30375" b="19399"/>
          <a:stretch>
            <a:fillRect/>
          </a:stretch>
        </p:blipFill>
        <p:spPr>
          <a:xfrm>
            <a:off x="8468955" y="6639880"/>
            <a:ext cx="1581020" cy="183653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26060" y="6508392"/>
            <a:ext cx="1968026" cy="196802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86249" y="1311269"/>
            <a:ext cx="10702885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 dirty="0">
                <a:solidFill>
                  <a:srgbClr val="FCD904"/>
                </a:solidFill>
                <a:latin typeface="HK Grotesk Bold"/>
              </a:rPr>
              <a:t>Le </a:t>
            </a:r>
            <a:r>
              <a:rPr lang="en-US" sz="4800" dirty="0" err="1">
                <a:solidFill>
                  <a:srgbClr val="FCD904"/>
                </a:solidFill>
                <a:latin typeface="HK Grotesk Bold"/>
              </a:rPr>
              <a:t>preferenze</a:t>
            </a:r>
            <a:r>
              <a:rPr lang="en-US" sz="4800" dirty="0">
                <a:solidFill>
                  <a:srgbClr val="FCD904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HK Grotesk Bold"/>
              </a:rPr>
              <a:t>dei</a:t>
            </a:r>
            <a:r>
              <a:rPr lang="en-US" sz="4800" dirty="0">
                <a:solidFill>
                  <a:srgbClr val="FCD904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CD904"/>
                </a:solidFill>
                <a:latin typeface="HK Grotesk Bold"/>
              </a:rPr>
              <a:t>consumatori</a:t>
            </a:r>
            <a:endParaRPr lang="en-US" sz="4800" dirty="0">
              <a:solidFill>
                <a:srgbClr val="FCD904"/>
              </a:solidFill>
              <a:latin typeface="HK Grotesk Bold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940" y="515347"/>
            <a:ext cx="8966314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4800">
                <a:solidFill>
                  <a:srgbClr val="FFCC00"/>
                </a:solidFill>
                <a:latin typeface="HK Grotesk Bold"/>
              </a:rPr>
              <a:t>IL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2638"/>
            <a:ext cx="320040" cy="886072"/>
            <a:chOff x="0" y="0"/>
            <a:chExt cx="426720" cy="1181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720" cy="1181481"/>
            </a:xfrm>
            <a:custGeom>
              <a:avLst/>
              <a:gdLst/>
              <a:ahLst/>
              <a:cxnLst/>
              <a:rect l="l" t="t" r="r" b="b"/>
              <a:pathLst>
                <a:path w="426720" h="1181481">
                  <a:moveTo>
                    <a:pt x="0" y="0"/>
                  </a:moveTo>
                  <a:lnTo>
                    <a:pt x="426720" y="0"/>
                  </a:lnTo>
                  <a:lnTo>
                    <a:pt x="42672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7190" y="222638"/>
            <a:ext cx="137160" cy="886072"/>
            <a:chOff x="0" y="0"/>
            <a:chExt cx="182880" cy="1181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" cy="1181481"/>
            </a:xfrm>
            <a:custGeom>
              <a:avLst/>
              <a:gdLst/>
              <a:ahLst/>
              <a:cxnLst/>
              <a:rect l="l" t="t" r="r" b="b"/>
              <a:pathLst>
                <a:path w="182880" h="1181481">
                  <a:moveTo>
                    <a:pt x="0" y="0"/>
                  </a:moveTo>
                  <a:lnTo>
                    <a:pt x="182880" y="0"/>
                  </a:lnTo>
                  <a:lnTo>
                    <a:pt x="182880" y="1181481"/>
                  </a:lnTo>
                  <a:lnTo>
                    <a:pt x="0" y="1181481"/>
                  </a:lnTo>
                  <a:close/>
                </a:path>
              </a:pathLst>
            </a:custGeom>
            <a:solidFill>
              <a:srgbClr val="FFCC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6853" y="2463614"/>
            <a:ext cx="3424662" cy="3424662"/>
            <a:chOff x="0" y="0"/>
            <a:chExt cx="4566216" cy="4566216"/>
          </a:xfrm>
        </p:grpSpPr>
        <p:sp>
          <p:nvSpPr>
            <p:cNvPr id="8" name="Freeform 8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112756" y="2839517"/>
            <a:ext cx="2672860" cy="2672860"/>
            <a:chOff x="0" y="0"/>
            <a:chExt cx="3563814" cy="356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AutoShape 12"/>
          <p:cNvSpPr/>
          <p:nvPr/>
        </p:nvSpPr>
        <p:spPr>
          <a:xfrm rot="13423">
            <a:off x="2229476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276816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Gioia Bertin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34211" y="2463614"/>
            <a:ext cx="3424662" cy="3424662"/>
            <a:chOff x="0" y="0"/>
            <a:chExt cx="4566216" cy="4566216"/>
          </a:xfrm>
        </p:grpSpPr>
        <p:sp>
          <p:nvSpPr>
            <p:cNvPr id="15" name="Freeform 15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10114" y="2839516"/>
            <a:ext cx="2672860" cy="2672860"/>
            <a:chOff x="0" y="0"/>
            <a:chExt cx="3563814" cy="3563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AutoShape 19"/>
          <p:cNvSpPr/>
          <p:nvPr/>
        </p:nvSpPr>
        <p:spPr>
          <a:xfrm rot="13423">
            <a:off x="6026834" y="625803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074175" y="6457272"/>
            <a:ext cx="2344737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Mirko Cerati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330348" y="2463614"/>
            <a:ext cx="3424662" cy="3424662"/>
            <a:chOff x="0" y="0"/>
            <a:chExt cx="4566216" cy="4566216"/>
          </a:xfrm>
        </p:grpSpPr>
        <p:sp>
          <p:nvSpPr>
            <p:cNvPr id="22" name="Freeform 22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06251" y="2839517"/>
            <a:ext cx="2672860" cy="2672860"/>
            <a:chOff x="0" y="0"/>
            <a:chExt cx="3563814" cy="3563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 rot="13423">
            <a:off x="9706260" y="62770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9800948" y="6457272"/>
            <a:ext cx="234473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Lorenzo Marcato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126485" y="2463613"/>
            <a:ext cx="3424662" cy="3424662"/>
            <a:chOff x="0" y="0"/>
            <a:chExt cx="4566216" cy="4566216"/>
          </a:xfrm>
        </p:grpSpPr>
        <p:sp>
          <p:nvSpPr>
            <p:cNvPr id="29" name="Freeform 29"/>
            <p:cNvSpPr/>
            <p:nvPr/>
          </p:nvSpPr>
          <p:spPr>
            <a:xfrm>
              <a:off x="127000" y="127000"/>
              <a:ext cx="4312158" cy="4312158"/>
            </a:xfrm>
            <a:custGeom>
              <a:avLst/>
              <a:gdLst/>
              <a:ahLst/>
              <a:cxnLst/>
              <a:rect l="l" t="t" r="r" b="b"/>
              <a:pathLst>
                <a:path w="4312158" h="4312158">
                  <a:moveTo>
                    <a:pt x="0" y="2156079"/>
                  </a:moveTo>
                  <a:cubicBezTo>
                    <a:pt x="0" y="965327"/>
                    <a:pt x="965327" y="0"/>
                    <a:pt x="2156079" y="0"/>
                  </a:cubicBezTo>
                  <a:cubicBezTo>
                    <a:pt x="3346831" y="0"/>
                    <a:pt x="4312158" y="965327"/>
                    <a:pt x="4312158" y="2156079"/>
                  </a:cubicBezTo>
                  <a:cubicBezTo>
                    <a:pt x="4312158" y="3346831"/>
                    <a:pt x="3346831" y="4312158"/>
                    <a:pt x="2156079" y="4312158"/>
                  </a:cubicBezTo>
                  <a:cubicBezTo>
                    <a:pt x="965327" y="4312158"/>
                    <a:pt x="0" y="3346831"/>
                    <a:pt x="0" y="215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4566158" cy="4566158"/>
            </a:xfrm>
            <a:custGeom>
              <a:avLst/>
              <a:gdLst/>
              <a:ahLst/>
              <a:cxnLst/>
              <a:rect l="l" t="t" r="r" b="b"/>
              <a:pathLst>
                <a:path w="4566158" h="4566158">
                  <a:moveTo>
                    <a:pt x="0" y="2283079"/>
                  </a:moveTo>
                  <a:cubicBezTo>
                    <a:pt x="0" y="1022223"/>
                    <a:pt x="1022223" y="0"/>
                    <a:pt x="2283079" y="0"/>
                  </a:cubicBezTo>
                  <a:lnTo>
                    <a:pt x="2283079" y="127000"/>
                  </a:lnTo>
                  <a:lnTo>
                    <a:pt x="2283079" y="0"/>
                  </a:lnTo>
                  <a:cubicBezTo>
                    <a:pt x="3544062" y="0"/>
                    <a:pt x="4566158" y="1022223"/>
                    <a:pt x="4566158" y="2283079"/>
                  </a:cubicBezTo>
                  <a:lnTo>
                    <a:pt x="4439158" y="2283079"/>
                  </a:lnTo>
                  <a:lnTo>
                    <a:pt x="4566158" y="2283079"/>
                  </a:lnTo>
                  <a:cubicBezTo>
                    <a:pt x="4566158" y="3544062"/>
                    <a:pt x="3543935" y="4566158"/>
                    <a:pt x="2283079" y="4566158"/>
                  </a:cubicBezTo>
                  <a:lnTo>
                    <a:pt x="2283079" y="4439158"/>
                  </a:lnTo>
                  <a:lnTo>
                    <a:pt x="2283079" y="4566158"/>
                  </a:lnTo>
                  <a:cubicBezTo>
                    <a:pt x="1022223" y="4566158"/>
                    <a:pt x="0" y="3544062"/>
                    <a:pt x="0" y="2283079"/>
                  </a:cubicBezTo>
                  <a:lnTo>
                    <a:pt x="127000" y="2283079"/>
                  </a:lnTo>
                  <a:lnTo>
                    <a:pt x="254000" y="2283079"/>
                  </a:lnTo>
                  <a:lnTo>
                    <a:pt x="127000" y="2283079"/>
                  </a:lnTo>
                  <a:lnTo>
                    <a:pt x="0" y="2283079"/>
                  </a:lnTo>
                  <a:moveTo>
                    <a:pt x="254000" y="2283079"/>
                  </a:moveTo>
                  <a:cubicBezTo>
                    <a:pt x="254000" y="2353183"/>
                    <a:pt x="197104" y="2410079"/>
                    <a:pt x="127000" y="2410079"/>
                  </a:cubicBezTo>
                  <a:cubicBezTo>
                    <a:pt x="56896" y="2410079"/>
                    <a:pt x="0" y="2353183"/>
                    <a:pt x="0" y="2283079"/>
                  </a:cubicBezTo>
                  <a:cubicBezTo>
                    <a:pt x="0" y="2212975"/>
                    <a:pt x="56896" y="2156079"/>
                    <a:pt x="127000" y="2156079"/>
                  </a:cubicBezTo>
                  <a:cubicBezTo>
                    <a:pt x="197104" y="2156079"/>
                    <a:pt x="254000" y="2212975"/>
                    <a:pt x="254000" y="2283079"/>
                  </a:cubicBezTo>
                  <a:cubicBezTo>
                    <a:pt x="254000" y="3403727"/>
                    <a:pt x="1162431" y="4312158"/>
                    <a:pt x="2283079" y="4312158"/>
                  </a:cubicBezTo>
                  <a:cubicBezTo>
                    <a:pt x="3403727" y="4312158"/>
                    <a:pt x="4312158" y="3403727"/>
                    <a:pt x="4312158" y="2283079"/>
                  </a:cubicBezTo>
                  <a:cubicBezTo>
                    <a:pt x="4312158" y="1162431"/>
                    <a:pt x="3403727" y="254000"/>
                    <a:pt x="2283079" y="254000"/>
                  </a:cubicBezTo>
                  <a:lnTo>
                    <a:pt x="2283079" y="127000"/>
                  </a:lnTo>
                  <a:lnTo>
                    <a:pt x="2283079" y="254000"/>
                  </a:lnTo>
                  <a:cubicBezTo>
                    <a:pt x="1162431" y="254000"/>
                    <a:pt x="254000" y="1162431"/>
                    <a:pt x="254000" y="2283079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502388" y="2839516"/>
            <a:ext cx="2672860" cy="2672860"/>
            <a:chOff x="0" y="0"/>
            <a:chExt cx="3563814" cy="35638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63874" cy="3563874"/>
            </a:xfrm>
            <a:custGeom>
              <a:avLst/>
              <a:gdLst/>
              <a:ahLst/>
              <a:cxnLst/>
              <a:rect l="l" t="t" r="r" b="b"/>
              <a:pathLst>
                <a:path w="3563874" h="3563874">
                  <a:moveTo>
                    <a:pt x="0" y="1781937"/>
                  </a:moveTo>
                  <a:cubicBezTo>
                    <a:pt x="0" y="797814"/>
                    <a:pt x="797814" y="0"/>
                    <a:pt x="1781937" y="0"/>
                  </a:cubicBezTo>
                  <a:cubicBezTo>
                    <a:pt x="2766060" y="0"/>
                    <a:pt x="3563874" y="797814"/>
                    <a:pt x="3563874" y="1781937"/>
                  </a:cubicBezTo>
                  <a:cubicBezTo>
                    <a:pt x="3563874" y="2766060"/>
                    <a:pt x="2766060" y="3563874"/>
                    <a:pt x="1781937" y="3563874"/>
                  </a:cubicBezTo>
                  <a:cubicBezTo>
                    <a:pt x="797814" y="3563874"/>
                    <a:pt x="0" y="2766060"/>
                    <a:pt x="0" y="178193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AutoShape 33"/>
          <p:cNvSpPr/>
          <p:nvPr/>
        </p:nvSpPr>
        <p:spPr>
          <a:xfrm rot="13423">
            <a:off x="13735823" y="6238980"/>
            <a:ext cx="2439416" cy="0"/>
          </a:xfrm>
          <a:prstGeom prst="line">
            <a:avLst/>
          </a:prstGeom>
          <a:ln w="9525" cap="rnd">
            <a:solidFill>
              <a:srgbClr val="D83B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735813" y="6457272"/>
            <a:ext cx="234473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35">
                <a:solidFill>
                  <a:srgbClr val="FFFFFF"/>
                </a:solidFill>
                <a:latin typeface="Montserrat"/>
              </a:rPr>
              <a:t>Gabriela Badarau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774163"/>
            <a:ext cx="1512837" cy="15128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166</Words>
  <Application>Microsoft Office PowerPoint</Application>
  <PresentationFormat>Personalizzato</PresentationFormat>
  <Paragraphs>72</Paragraphs>
  <Slides>9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23" baseType="lpstr">
      <vt:lpstr>Open Sans Extra Bold</vt:lpstr>
      <vt:lpstr>HK Grotesk Pro Medium</vt:lpstr>
      <vt:lpstr>HK Grotesk Pro</vt:lpstr>
      <vt:lpstr>HK Grotesk Bold</vt:lpstr>
      <vt:lpstr>Montserrat</vt:lpstr>
      <vt:lpstr>HK Grotesk Pro Bold</vt:lpstr>
      <vt:lpstr>Abril Fatface Bold</vt:lpstr>
      <vt:lpstr>HK Grotesk Medium</vt:lpstr>
      <vt:lpstr>Calibri</vt:lpstr>
      <vt:lpstr>Arimo Bold</vt:lpstr>
      <vt:lpstr>Arial</vt:lpstr>
      <vt:lpstr>Arimo</vt:lpstr>
      <vt:lpstr>HK Grotesk Bold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BarBooking</dc:title>
  <cp:lastModifiedBy>Lorenzo Marcato</cp:lastModifiedBy>
  <cp:revision>2</cp:revision>
  <dcterms:created xsi:type="dcterms:W3CDTF">2006-08-16T00:00:00Z</dcterms:created>
  <dcterms:modified xsi:type="dcterms:W3CDTF">2023-01-30T11:52:17Z</dcterms:modified>
  <dc:identifier>DAFZB4zmQPg</dc:identifier>
</cp:coreProperties>
</file>